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1200150" x="0"/>
            <a:ext cy="2743199" cx="9144000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9" name="Shape 9"/>
          <p:cNvGrpSpPr/>
          <p:nvPr/>
        </p:nvGrpSpPr>
        <p:grpSpPr>
          <a:xfrm>
            <a:off y="-1078" x="0"/>
            <a:ext cy="5144627" cx="1827407"/>
            <a:chOff y="-1438" x="0"/>
            <a:chExt cy="6859503" cx="798029"/>
          </a:xfrm>
        </p:grpSpPr>
        <p:sp>
          <p:nvSpPr>
            <p:cNvPr id="10" name="Shape 10"/>
            <p:cNvSpPr/>
            <p:nvPr/>
          </p:nvSpPr>
          <p:spPr>
            <a:xfrm>
              <a:off y="-1438" x="0"/>
              <a:ext cy="6858065" cx="798029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y="0" x="0"/>
              <a:ext cy="6858065" cx="399014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" name="Shape 12"/>
          <p:cNvGrpSpPr/>
          <p:nvPr/>
        </p:nvGrpSpPr>
        <p:grpSpPr>
          <a:xfrm flipH="1">
            <a:off y="0" x="7316591"/>
            <a:ext cy="5144627" cx="1827407"/>
            <a:chOff y="-1438" x="0"/>
            <a:chExt cy="6859503" cx="798029"/>
          </a:xfrm>
        </p:grpSpPr>
        <p:sp>
          <p:nvSpPr>
            <p:cNvPr id="13" name="Shape 13"/>
            <p:cNvSpPr/>
            <p:nvPr/>
          </p:nvSpPr>
          <p:spPr>
            <a:xfrm>
              <a:off y="-1438" x="0"/>
              <a:ext cy="6858065" cx="798029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y="0" x="0"/>
              <a:ext cy="6858065" cx="399014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5" name="Shape 15"/>
          <p:cNvSpPr txBox="1"/>
          <p:nvPr>
            <p:ph type="ctrTitle"/>
          </p:nvPr>
        </p:nvSpPr>
        <p:spPr>
          <a:xfrm>
            <a:off y="1568184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y="2914650" x="685800"/>
            <a:ext cy="6585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9" name="Shape 19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20" name="Shape 20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Shape 22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23" name="Shape 2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5" name="Shape 25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0" name="Shape 30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31" name="Shape 31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3" name="Shape 33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34" name="Shape 34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Shape 36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42" name="Shape 42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43" name="Shape 4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5" name="Shape 45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46" name="Shape 46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8" name="Shape 48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52" name="Shape 52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53" name="Shape 5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" name="Shape 55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56" name="Shape 56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8" name="Shape 58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1800">
                <a:solidFill>
                  <a:schemeClr val="lt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/>
        </p:nvSpPr>
        <p:spPr>
          <a:xfrm>
            <a:off y="-1078" x="0"/>
            <a:ext cy="1144199" cx="9144000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62" name="Shape 62"/>
          <p:cNvGrpSpPr/>
          <p:nvPr/>
        </p:nvGrpSpPr>
        <p:grpSpPr>
          <a:xfrm>
            <a:off y="-1078" x="0"/>
            <a:ext cy="5144627" cx="649180"/>
            <a:chOff y="-1438" x="0"/>
            <a:chExt cy="6859503" cx="649180"/>
          </a:xfrm>
        </p:grpSpPr>
        <p:sp>
          <p:nvSpPr>
            <p:cNvPr id="63" name="Shape 63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5" name="Shape 65"/>
          <p:cNvGrpSpPr/>
          <p:nvPr/>
        </p:nvGrpSpPr>
        <p:grpSpPr>
          <a:xfrm flipH="1">
            <a:off y="0" x="8494493"/>
            <a:ext cy="5144627" cx="649180"/>
            <a:chOff y="-1438" x="0"/>
            <a:chExt cy="6859503" cx="649180"/>
          </a:xfrm>
        </p:grpSpPr>
        <p:sp>
          <p:nvSpPr>
            <p:cNvPr id="66" name="Shape 66"/>
            <p:cNvSpPr/>
            <p:nvPr/>
          </p:nvSpPr>
          <p:spPr>
            <a:xfrm>
              <a:off y="-1438" x="0"/>
              <a:ext cy="6858065" cx="649180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y="0" x="0"/>
              <a:ext cy="6858065" cx="500331"/>
            </a:xfrm>
            <a:custGeom>
              <a:pathLst>
                <a:path w="500332" extrusionOk="0" h="6875253">
                  <a:moveTo>
                    <a:pt y="0" x="0"/>
                  </a:moveTo>
                  <a:lnTo>
                    <a:pt y="0" x="500332"/>
                  </a:lnTo>
                  <a:lnTo>
                    <a:pt y="6875253" x="301925"/>
                  </a:lnTo>
                  <a:lnTo>
                    <a:pt y="6875253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bIns="45700" rIns="91425" lIns="91425" t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8" name="Shape 68"/>
          <p:cNvSpPr/>
          <p:nvPr/>
        </p:nvSpPr>
        <p:spPr>
          <a:xfrm>
            <a:off y="4743450" x="0"/>
            <a:ext cy="401099" cx="9144000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b="1" sz="3600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buFont typeface="Trebuchet MS"/>
              <a:defRPr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encyclopedia.com/topic/Bertolt_Brecht.aspx" Type="http://schemas.openxmlformats.org/officeDocument/2006/relationships/hyperlink" TargetMode="External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ctrTitle"/>
          </p:nvPr>
        </p:nvSpPr>
        <p:spPr>
          <a:xfrm>
            <a:off y="1568184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Bertolt Brecht</a:t>
            </a:r>
          </a:p>
        </p:txBody>
      </p:sp>
      <p:sp>
        <p:nvSpPr>
          <p:cNvPr id="71" name="Shape 71"/>
          <p:cNvSpPr txBox="1"/>
          <p:nvPr>
            <p:ph idx="1" type="subTitle"/>
          </p:nvPr>
        </p:nvSpPr>
        <p:spPr>
          <a:xfrm>
            <a:off y="2914650" x="685800"/>
            <a:ext cy="6585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 Anna and Chantel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Staging Techniques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Placards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Minimalist props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Costume changes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Lighting</a:t>
            </a:r>
          </a:p>
          <a:p>
            <a:pPr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/>
              <a:t>Music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 what is non-naturalistic theatre?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Intentionally does not replicate a real-life situation</a:t>
            </a:r>
          </a:p>
          <a:p>
            <a:pPr lvl="0" indent="-3810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Aims to break out of what an audience would consider realistic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Sources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u="sng" sz="1800" lang="en">
                <a:solidFill>
                  <a:srgbClr val="FFFFFF"/>
                </a:solidFill>
                <a:hlinkClick r:id="rId3"/>
              </a:rPr>
              <a:t>http://www.encyclopedia.com/topic/Bertolt_Brecht.aspx</a:t>
            </a:r>
            <a:r>
              <a:rPr sz="18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www.rhinegold.co.uk/downloads/catalogue_supporting.../</a:t>
            </a:r>
            <a:r>
              <a:rPr b="1" sz="18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Brecht</a:t>
            </a:r>
            <a:r>
              <a:rPr sz="18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.ppt</a:t>
            </a:r>
            <a:br>
              <a:rPr sz="18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z="18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http://www.slideshare.net/ghalcrow/brechtian-theatre</a:t>
            </a:r>
            <a:br>
              <a:rPr sz="18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z="18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http://www.brechtsociety.org</a:t>
            </a:r>
          </a:p>
          <a:p>
            <a:pPr rtl="0">
              <a:spcBef>
                <a:spcPts val="0"/>
              </a:spcBef>
              <a:buNone/>
            </a:pPr>
            <a:r>
              <a:rPr sz="1800" lang="en">
                <a:solidFill>
                  <a:srgbClr val="FFFFFF"/>
                </a:solidFill>
              </a:rPr>
              <a:t>Bertolt Brecht - Meg Mumford (p. 28-29)</a:t>
            </a:r>
          </a:p>
          <a:p>
            <a:pPr>
              <a:spcBef>
                <a:spcPts val="0"/>
              </a:spcBef>
              <a:buNone/>
            </a:pPr>
            <a:r>
              <a:rPr sz="1800" lang="en">
                <a:solidFill>
                  <a:srgbClr val="FFFFFF"/>
                </a:solidFill>
              </a:rPr>
              <a:t>The Cambridge Guide To Theatre - Martin Banham (p 129)</a:t>
            </a:r>
            <a:br>
              <a:rPr sz="1800" lang="en">
                <a:solidFill>
                  <a:srgbClr val="FFFFFF"/>
                </a:solidFill>
              </a:rPr>
            </a:br>
            <a:r>
              <a:rPr sz="1800" lang="en">
                <a:solidFill>
                  <a:srgbClr val="FFFFFF"/>
                </a:solidFill>
              </a:rPr>
              <a:t>Twentieth Century Theatre - Colin Chambers (p 105 - 109)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Background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>
                <a:latin typeface="Arial"/>
                <a:ea typeface="Arial"/>
                <a:cs typeface="Arial"/>
                <a:sym typeface="Arial"/>
              </a:rPr>
              <a:t>Born on the February 10 1898 (Augsburg, Germany)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>
                <a:latin typeface="Arial"/>
                <a:ea typeface="Arial"/>
                <a:cs typeface="Arial"/>
                <a:sym typeface="Arial"/>
              </a:rPr>
              <a:t>Died</a:t>
            </a:r>
            <a:r>
              <a:rPr b="1" sz="2400" lang="en">
                <a:latin typeface="Arial"/>
                <a:ea typeface="Arial"/>
                <a:cs typeface="Arial"/>
                <a:sym typeface="Arial"/>
              </a:rPr>
              <a:t> on A</a:t>
            </a:r>
            <a:r>
              <a:rPr sz="2400" lang="en">
                <a:latin typeface="Arial"/>
                <a:ea typeface="Arial"/>
                <a:cs typeface="Arial"/>
                <a:sym typeface="Arial"/>
              </a:rPr>
              <a:t>ugust 14 1956 (Berlin)</a:t>
            </a:r>
          </a:p>
          <a:p>
            <a:pPr rtl="0" lvl="0" indent="-3810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sz="2400" lang="en">
                <a:latin typeface="Arial"/>
                <a:ea typeface="Arial"/>
                <a:cs typeface="Arial"/>
                <a:sym typeface="Arial"/>
              </a:rPr>
              <a:t>Had three wives </a:t>
            </a: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915675" x="5696150"/>
            <a:ext cy="3010175" cx="2124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Brecht’s Career (1933) 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Brecht's political and satirical writing made him an early enemy of the National Socialists</a:t>
            </a:r>
          </a:p>
          <a:p>
            <a:pPr rtl="0" lvl="0" indent="-4191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Many of his plays and poems were burned</a:t>
            </a:r>
          </a:p>
          <a:p>
            <a:pPr rtl="0" lvl="0" indent="-4191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Made alliances with translators</a:t>
            </a:r>
          </a:p>
          <a:p>
            <a:pPr lvl="0" indent="-4191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Spent most of his time writing other plays and poems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Brecht’s Major Plays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2400" lang="en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Threepenny Opera</a:t>
            </a:r>
            <a:r>
              <a:rPr sz="24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(1954) </a:t>
            </a:r>
          </a:p>
          <a:p>
            <a:pPr rtl="0" lvl="0" indent="-3810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2400" lang="en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Caucasian Chalk Circle</a:t>
            </a:r>
            <a:r>
              <a:rPr sz="24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(1944)</a:t>
            </a:r>
          </a:p>
          <a:p>
            <a:pPr rtl="0" lvl="0" indent="-3810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2400" lang="en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Mother Courage</a:t>
            </a:r>
            <a:r>
              <a:rPr sz="24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(1941)</a:t>
            </a:r>
          </a:p>
          <a:p>
            <a:pPr rtl="0" lvl="0" indent="-3810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Most were written in Germany however a number of plays and poems were written during his travels to Czech Republic, Switzerland, France, Denmark, Sweden and Finland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000" i="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000" i="1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000" i="1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0" sz="3000" lang="en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Erwin Piscator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First World War, mass industrialisation, capitalist ideology </a:t>
            </a:r>
          </a:p>
          <a:p>
            <a:pPr rtl="0" lvl="0" indent="-3810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Epic theatre - didactic</a:t>
            </a:r>
          </a:p>
          <a:p>
            <a:pPr lvl="0" indent="-3810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Interrupts the story line to address the audience directly with analysis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Didactic Drama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FFFFFF"/>
                </a:solidFill>
              </a:rPr>
              <a:t>A message was always portrayed, not simply entertainment</a:t>
            </a:r>
          </a:p>
          <a:p>
            <a:pPr rtl="0" lvl="0" indent="-3810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Social issues e.g. Nazis, communism, social ranks, Marxism </a:t>
            </a:r>
          </a:p>
          <a:p>
            <a:pPr rtl="0" lvl="0" indent="-3810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Recognise the ills of the capitalist society</a:t>
            </a:r>
          </a:p>
          <a:p>
            <a:pPr rtl="0" lvl="0" indent="-3810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Aims to educate the audience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EPIC THEATRE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9287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“replaced the illusion of conventional ‘dramatic’ theatre”</a:t>
            </a:r>
          </a:p>
          <a:p>
            <a:pPr rtl="0" lvl="0" indent="-3810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uses a montage of scenes to expose the social dynamics of the action</a:t>
            </a:r>
          </a:p>
          <a:p>
            <a:pPr rtl="0" lvl="0" indent="-3810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alienation</a:t>
            </a:r>
          </a:p>
          <a:p>
            <a:pPr lvl="0" indent="-419100" marL="457200">
              <a:spcBef>
                <a:spcPts val="0"/>
              </a:spcBef>
              <a:buClr>
                <a:schemeClr val="lt1"/>
              </a:buClr>
              <a:buSzPct val="125000"/>
              <a:buFont typeface="Arial"/>
              <a:buChar char="●"/>
            </a:pPr>
            <a:r>
              <a:rPr sz="24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Limit empathy and critical appraisal of the plays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Alienation-effect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1063375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2400" lang="en" i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Verfremdung</a:t>
            </a:r>
          </a:p>
          <a:p>
            <a:pPr rtl="0" lvl="0" indent="-3810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Elimination of conventional stage props</a:t>
            </a:r>
          </a:p>
          <a:p>
            <a:pPr rtl="0" lvl="0" indent="-3810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Charts, slides, messages</a:t>
            </a:r>
          </a:p>
          <a:p>
            <a:pPr rtl="0" lvl="0" indent="-3810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Breaking the fourth wall</a:t>
            </a:r>
          </a:p>
          <a:p>
            <a:pPr lvl="0" indent="-3810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Intentional incongruities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Brecht's Epic Theatre Techniques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Actors do not identify with characters</a:t>
            </a:r>
          </a:p>
          <a:p>
            <a:pPr rtl="0" lvl="0" indent="-3810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Break the fourth wall</a:t>
            </a:r>
          </a:p>
          <a:p>
            <a:pPr rtl="0" lvl="0" indent="-381000" marL="45720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Clear choices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spotlight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